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4" r:id="rId3"/>
  </p:sldIdLst>
  <p:sldSz cx="25199975" cy="46799500"/>
  <p:notesSz cx="9144000" cy="6858000"/>
  <p:custDataLst>
    <p:tags r:id="rId9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576" userDrawn="1">
          <p15:clr>
            <a:srgbClr val="A4A3A4"/>
          </p15:clr>
        </p15:guide>
        <p15:guide id="2" pos="15527" userDrawn="1">
          <p15:clr>
            <a:srgbClr val="A4A3A4"/>
          </p15:clr>
        </p15:guide>
        <p15:guide id="3" pos="3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C477F"/>
    <a:srgbClr val="0C4780"/>
    <a:srgbClr val="E6E6E6"/>
    <a:srgbClr val="FFFF00"/>
    <a:srgbClr val="B8DFE3"/>
    <a:srgbClr val="DCDCDC"/>
    <a:srgbClr val="F0F0F0"/>
    <a:srgbClr val="C8C8C8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8"/>
    <p:restoredTop sz="94660"/>
  </p:normalViewPr>
  <p:slideViewPr>
    <p:cSldViewPr snapToGrid="0" showGuides="1">
      <p:cViewPr>
        <p:scale>
          <a:sx n="25" d="100"/>
          <a:sy n="25" d="100"/>
        </p:scale>
        <p:origin x="2736" y="-126"/>
      </p:cViewPr>
      <p:guideLst>
        <p:guide orient="horz" pos="14576"/>
        <p:guide pos="15527"/>
        <p:guide pos="375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10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5144799-3716-4B39-B312-6456AD6DC247}" type="datetimeFigureOut"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</a:fld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zh-CN" altLang="en-US" sz="1600" strike="noStrike" noProof="1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</a:fld>
            <a:endParaRPr lang="zh-CN" altLang="en-US" sz="1600" strike="noStrike" noProof="1">
              <a:latin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11A5B66-1678-411F-B8FF-CA1D918F0A6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948113" y="857250"/>
            <a:ext cx="12477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单击此处编辑母版文本样式</a:t>
            </a: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zh-CN" altLang="en-US" sz="1200" strike="noStrike" noProof="1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</a:fld>
            <a:endParaRPr lang="zh-CN" altLang="en-US" sz="1200" strike="noStrike" noProof="1">
              <a:latin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9218" name="备注占位符 2"/>
          <p:cNvSpPr>
            <a:spLocks noGrp="1"/>
          </p:cNvSpPr>
          <p:nvPr>
            <p:ph type="body"/>
          </p:nvPr>
        </p:nvSpPr>
        <p:spPr>
          <a:xfrm>
            <a:off x="914400" y="3300413"/>
            <a:ext cx="7315200" cy="2700337"/>
          </a:xfrm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921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</a:fld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84599" y="17662810"/>
            <a:ext cx="22430805" cy="6136048"/>
          </a:xfrm>
        </p:spPr>
        <p:txBody>
          <a:bodyPr rIns="25400" anchor="t"/>
          <a:lstStyle>
            <a:lvl1pPr algn="ctr">
              <a:defRPr sz="1488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fontAlgn="base"/>
            <a:r>
              <a:rPr lang="zh-CN" altLang="en-US" sz="14880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84599" y="24336001"/>
            <a:ext cx="22430805" cy="6489655"/>
          </a:xfrm>
        </p:spPr>
        <p:txBody>
          <a:bodyPr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6615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1259840" indent="0" algn="ctr">
              <a:buNone/>
              <a:defRPr sz="5510"/>
            </a:lvl2pPr>
            <a:lvl3pPr marL="2520315" indent="0" algn="ctr">
              <a:buNone/>
              <a:defRPr sz="4960"/>
            </a:lvl3pPr>
            <a:lvl4pPr marL="3780155" indent="0" algn="ctr">
              <a:buNone/>
              <a:defRPr sz="4410"/>
            </a:lvl4pPr>
            <a:lvl5pPr marL="5039995" indent="0" algn="ctr">
              <a:buNone/>
              <a:defRPr sz="4410"/>
            </a:lvl5pPr>
            <a:lvl6pPr marL="6299835" indent="0" algn="ctr">
              <a:buNone/>
              <a:defRPr sz="4410"/>
            </a:lvl6pPr>
            <a:lvl7pPr marL="7560310" indent="0" algn="ctr">
              <a:buNone/>
              <a:defRPr sz="4410"/>
            </a:lvl7pPr>
            <a:lvl8pPr marL="8820150" indent="0" algn="ctr">
              <a:buNone/>
              <a:defRPr sz="4410"/>
            </a:lvl8pPr>
            <a:lvl9pPr marL="10079990" indent="0" algn="ctr">
              <a:buNone/>
              <a:defRPr sz="4410"/>
            </a:lvl9pPr>
          </a:lstStyle>
          <a:p>
            <a:pPr fontAlgn="auto"/>
            <a:r>
              <a:rPr lang="zh-CN" altLang="en-US" sz="6615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1384698" y="6500055"/>
            <a:ext cx="22430805" cy="3439370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84599" y="17662810"/>
            <a:ext cx="22430805" cy="6136048"/>
          </a:xfrm>
        </p:spPr>
        <p:txBody>
          <a:bodyPr rIns="25400" anchor="t"/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1488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 fontAlgn="auto"/>
            <a:r>
              <a:rPr lang="zh-CN" altLang="en-US" sz="14880"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84599" y="2948032"/>
            <a:ext cx="22430805" cy="4422047"/>
          </a:xfrm>
        </p:spPr>
        <p:txBody>
          <a:bodyPr/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7715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 fontAlgn="auto"/>
            <a:r>
              <a:rPr sz="7715"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84599" y="8844095"/>
            <a:ext cx="22430805" cy="34402948"/>
          </a:xfrm>
        </p:spPr>
        <p:txBody>
          <a:bodyPr>
            <a:noAutofit/>
          </a:bodyPr>
          <a:lstStyle>
            <a:lvl1pPr marL="629920" marR="0" lvl="0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1889760" marR="0" lvl="1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3150235" marR="0" lvl="2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4410075" marR="0" lvl="3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5669915" marR="0" lvl="4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r>
              <a:rPr sz="4410"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z="4410"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z="4410"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z="4410"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z="4410"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84698" y="25991334"/>
            <a:ext cx="22430805" cy="4264034"/>
          </a:xfrm>
        </p:spPr>
        <p:txBody>
          <a:bodyPr rIns="63500" anchor="t"/>
          <a:lstStyle>
            <a:lvl1pPr>
              <a:defRPr sz="992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pPr fontAlgn="base"/>
            <a:r>
              <a:rPr lang="zh-CN" altLang="en-US" sz="9920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84687" y="30788334"/>
            <a:ext cx="22430805" cy="7356328"/>
          </a:xfrm>
        </p:spPr>
        <p:txBody>
          <a:bodyPr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441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1259840" indent="0">
              <a:buNone/>
              <a:defRPr sz="5510">
                <a:solidFill>
                  <a:schemeClr val="tx1">
                    <a:tint val="75000"/>
                  </a:schemeClr>
                </a:solidFill>
              </a:defRPr>
            </a:lvl2pPr>
            <a:lvl3pPr marL="2520315" indent="0">
              <a:buNone/>
              <a:defRPr sz="4960">
                <a:solidFill>
                  <a:schemeClr val="tx1">
                    <a:tint val="75000"/>
                  </a:schemeClr>
                </a:solidFill>
              </a:defRPr>
            </a:lvl3pPr>
            <a:lvl4pPr marL="3780155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4pPr>
            <a:lvl5pPr marL="5039995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5pPr>
            <a:lvl6pPr marL="6299835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6pPr>
            <a:lvl7pPr marL="7560310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7pPr>
            <a:lvl8pPr marL="8820150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8pPr>
            <a:lvl9pPr marL="10079990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z="4410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84599" y="2948032"/>
            <a:ext cx="22430805" cy="4422047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7715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 fontAlgn="auto"/>
            <a:r>
              <a:rPr sz="7715"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384698" y="8844095"/>
            <a:ext cx="10920087" cy="34393702"/>
          </a:xfrm>
        </p:spPr>
        <p:txBody>
          <a:bodyPr>
            <a:noAutofit/>
          </a:bodyPr>
          <a:lstStyle>
            <a:lvl1pPr marL="629920" marR="0" lvl="0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1889760" marR="0" lvl="1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3150235" marR="0" lvl="2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4410075" marR="0" lvl="3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5669915" marR="0" lvl="4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r>
              <a:rPr sz="4410"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z="4410"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z="4410"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z="4410"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z="4410"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2895317" y="8844095"/>
            <a:ext cx="10920087" cy="34393702"/>
          </a:xfrm>
        </p:spPr>
        <p:txBody>
          <a:bodyPr>
            <a:noAutofit/>
          </a:bodyPr>
          <a:lstStyle>
            <a:lvl1pPr>
              <a:defRPr sz="441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441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441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441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441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fontAlgn="base"/>
            <a:r>
              <a:rPr lang="zh-CN" altLang="en-US" sz="4410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z="4410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z="4410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z="4410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z="4410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84599" y="2948032"/>
            <a:ext cx="22430805" cy="4422047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7715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 fontAlgn="auto"/>
            <a:r>
              <a:rPr sz="7715"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84698" y="8844095"/>
            <a:ext cx="10920087" cy="2600021"/>
          </a:xfrm>
        </p:spPr>
        <p:txBody>
          <a:bodyPr tIns="38100" rIns="76200" bIns="3810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551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1259840" indent="0">
              <a:buNone/>
              <a:defRPr sz="5510" b="1"/>
            </a:lvl2pPr>
            <a:lvl3pPr marL="2520315" indent="0">
              <a:buNone/>
              <a:defRPr sz="4960" b="1"/>
            </a:lvl3pPr>
            <a:lvl4pPr marL="3780155" indent="0">
              <a:buNone/>
              <a:defRPr sz="4410" b="1"/>
            </a:lvl4pPr>
            <a:lvl5pPr marL="5039995" indent="0">
              <a:buNone/>
              <a:defRPr sz="4410" b="1"/>
            </a:lvl5pPr>
            <a:lvl6pPr marL="6299835" indent="0">
              <a:buNone/>
              <a:defRPr sz="4410" b="1"/>
            </a:lvl6pPr>
            <a:lvl7pPr marL="7560310" indent="0">
              <a:buNone/>
              <a:defRPr sz="4410" b="1"/>
            </a:lvl7pPr>
            <a:lvl8pPr marL="8820150" indent="0">
              <a:buNone/>
              <a:defRPr sz="4410" b="1"/>
            </a:lvl8pPr>
            <a:lvl9pPr marL="10079990" indent="0">
              <a:buNone/>
              <a:defRPr sz="4410" b="1"/>
            </a:lvl9pPr>
          </a:lstStyle>
          <a:p>
            <a:pPr lvl="0" fontAlgn="auto"/>
            <a:r>
              <a:rPr lang="zh-CN" altLang="en-US" sz="5510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384687" y="12208693"/>
            <a:ext cx="10920000" cy="31065115"/>
          </a:xfrm>
        </p:spPr>
        <p:txBody>
          <a:bodyPr>
            <a:noAutofit/>
          </a:bodyPr>
          <a:lstStyle>
            <a:lvl1pPr marL="629920" marR="0" lvl="0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1889760" marR="0" lvl="1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3150235" marR="0" lvl="2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4410075" marR="0" lvl="3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5669915" marR="0" lvl="4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r>
              <a:rPr sz="4410"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z="4410"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z="4410"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z="4410"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z="4410"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2888853" y="8844095"/>
            <a:ext cx="10920087" cy="2600021"/>
          </a:xfrm>
        </p:spPr>
        <p:txBody>
          <a:bodyPr tIns="38100" rIns="76200" bIns="3810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551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1259840" indent="0">
              <a:buNone/>
              <a:defRPr sz="5510" b="1"/>
            </a:lvl2pPr>
            <a:lvl3pPr marL="2520315" indent="0">
              <a:buNone/>
              <a:defRPr sz="4960" b="1"/>
            </a:lvl3pPr>
            <a:lvl4pPr marL="3780155" indent="0">
              <a:buNone/>
              <a:defRPr sz="4410" b="1"/>
            </a:lvl4pPr>
            <a:lvl5pPr marL="5039995" indent="0">
              <a:buNone/>
              <a:defRPr sz="4410" b="1"/>
            </a:lvl5pPr>
            <a:lvl6pPr marL="6299835" indent="0">
              <a:buNone/>
              <a:defRPr sz="4410" b="1"/>
            </a:lvl6pPr>
            <a:lvl7pPr marL="7560310" indent="0">
              <a:buNone/>
              <a:defRPr sz="4410" b="1"/>
            </a:lvl7pPr>
            <a:lvl8pPr marL="8820150" indent="0">
              <a:buNone/>
              <a:defRPr sz="4410" b="1"/>
            </a:lvl8pPr>
            <a:lvl9pPr marL="10079990" indent="0">
              <a:buNone/>
              <a:defRPr sz="4410" b="1"/>
            </a:lvl9pPr>
          </a:lstStyle>
          <a:p>
            <a:pPr lvl="0" fontAlgn="auto"/>
            <a:r>
              <a:rPr lang="zh-CN" altLang="en-US" sz="5510" strike="noStrike" noProof="1">
                <a:sym typeface="+mn-ea"/>
              </a:rPr>
              <a:t>单击此处编辑母版文本样式</a:t>
            </a:r>
            <a:endParaRPr lang="zh-CN" altLang="en-US"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2888853" y="12208693"/>
            <a:ext cx="10920087" cy="31065115"/>
          </a:xfrm>
        </p:spPr>
        <p:txBody>
          <a:bodyPr>
            <a:noAutofit/>
          </a:bodyPr>
          <a:lstStyle>
            <a:lvl1pPr marL="629920" marR="0" lvl="0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1889760" marR="0" lvl="1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3150235" marR="0" lvl="2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4410075" marR="0" lvl="3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5669915" marR="0" lvl="4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r>
              <a:rPr sz="4410"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z="4410"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z="4410"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z="4410"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z="4410"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7715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 fontAlgn="auto"/>
            <a:r>
              <a:rPr sz="7715"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84698" y="8844095"/>
            <a:ext cx="10920087" cy="34393702"/>
          </a:xfrm>
        </p:spPr>
        <p:txBody>
          <a:bodyPr vert="horz" wrap="square" lIns="101600" tIns="0" rIns="82550" bIns="0" numCol="1" rtlCol="0" anchor="t" anchorCtr="0" compatLnSpc="1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1889760" marR="0" lvl="1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441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3150235" marR="0" lvl="2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4410075" marR="0" lvl="3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5669915" marR="0" lvl="4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4410" b="0" i="0" u="none" strike="noStrike" kern="1200" cap="none" spc="150" normalizeH="0" baseline="0" noProof="1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2895416" y="8844095"/>
            <a:ext cx="10920087" cy="34393702"/>
          </a:xfrm>
        </p:spPr>
        <p:txBody>
          <a:bodyPr/>
          <a:lstStyle>
            <a:lvl1pPr marL="629920" marR="0" lvl="0" indent="-629920" algn="l" defTabSz="914400" rtl="0" eaLnBrk="1" fontAlgn="auto" latinLnBrk="0" hangingPunct="1">
              <a:lnSpc>
                <a:spcPct val="130000"/>
              </a:lnSpc>
              <a:spcBef>
                <a:spcPts val="5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441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 fontAlgn="auto"/>
            <a:r>
              <a:rPr sz="4410"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21849787" y="6500055"/>
            <a:ext cx="1965617" cy="36774694"/>
          </a:xfrm>
        </p:spPr>
        <p:txBody>
          <a:bodyPr vert="eaVert"/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6615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 fontAlgn="auto"/>
            <a:r>
              <a:rPr sz="6615"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384687" y="6500000"/>
            <a:ext cx="20313988" cy="36774694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.xml"/><Relationship Id="rId16" Type="http://schemas.openxmlformats.org/officeDocument/2006/relationships/tags" Target="../tags/tag5.xml"/><Relationship Id="rId15" Type="http://schemas.openxmlformats.org/officeDocument/2006/relationships/tags" Target="../tags/tag4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1384300" y="2947988"/>
            <a:ext cx="22431375" cy="44227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01600" tIns="38100" rIns="76200" bIns="38100" anchor="ctr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  <p:custDataLst>
              <p:tags r:id="rId13"/>
            </p:custDataLst>
          </p:nvPr>
        </p:nvSpPr>
        <p:spPr>
          <a:xfrm>
            <a:off x="1384300" y="8843963"/>
            <a:ext cx="22431375" cy="343931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01600" tIns="0" rIns="82550" bIns="0" anchor="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-628650"/>
            <a:r>
              <a:rPr lang="zh-CN" altLang="en-US"/>
              <a:t>第二级</a:t>
            </a:r>
            <a:endParaRPr lang="zh-CN" altLang="en-US"/>
          </a:p>
          <a:p>
            <a:pPr lvl="2" indent="-628650"/>
            <a:r>
              <a:rPr lang="zh-CN" altLang="en-US"/>
              <a:t>第三级</a:t>
            </a:r>
            <a:endParaRPr lang="zh-CN" altLang="en-US"/>
          </a:p>
          <a:p>
            <a:pPr lvl="3" indent="-628650"/>
            <a:r>
              <a:rPr lang="zh-CN" altLang="en-US"/>
              <a:t>第四级</a:t>
            </a:r>
            <a:endParaRPr lang="zh-CN" altLang="en-US"/>
          </a:p>
          <a:p>
            <a:pPr lvl="4" indent="-62865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1817688" y="43332400"/>
            <a:ext cx="5581650" cy="2162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3305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E48FCA4-123B-488F-95F5-AAF6310859D4}" type="datetimeFigureOut">
              <a:rPr kumimoji="0" lang="zh-CN" altLang="en-US" sz="330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8507413" y="43332400"/>
            <a:ext cx="8185150" cy="2162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3305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30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17797463" y="43332400"/>
            <a:ext cx="5580063" cy="21621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3300">
                <a:solidFill>
                  <a:srgbClr val="898989"/>
                </a:solidFill>
              </a:defRPr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KSO_TEMPLATE" hidden="1"/>
          <p:cNvSpPr/>
          <p:nvPr>
            <p:custDataLst>
              <p:tags r:id="rId1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2519680" rtl="0" eaLnBrk="0" fontAlgn="base" hangingPunct="0">
        <a:spcBef>
          <a:spcPct val="0"/>
        </a:spcBef>
        <a:spcAft>
          <a:spcPct val="0"/>
        </a:spcAft>
        <a:defRPr sz="7700" b="1" kern="1200" spc="200">
          <a:solidFill>
            <a:schemeClr val="tx1"/>
          </a:solidFill>
          <a:latin typeface="+mj-lt"/>
          <a:ea typeface="+mj-ea"/>
          <a:cs typeface="+mj-cs"/>
        </a:defRPr>
      </a:lvl1pPr>
      <a:lvl2pPr algn="l" defTabSz="2519680" rtl="0" eaLnBrk="0" fontAlgn="base" hangingPunct="0">
        <a:spcBef>
          <a:spcPct val="0"/>
        </a:spcBef>
        <a:spcAft>
          <a:spcPct val="0"/>
        </a:spcAft>
        <a:defRPr sz="77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l" defTabSz="2519680" rtl="0" eaLnBrk="0" fontAlgn="base" hangingPunct="0">
        <a:spcBef>
          <a:spcPct val="0"/>
        </a:spcBef>
        <a:spcAft>
          <a:spcPct val="0"/>
        </a:spcAft>
        <a:defRPr sz="77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l" defTabSz="2519680" rtl="0" eaLnBrk="0" fontAlgn="base" hangingPunct="0">
        <a:spcBef>
          <a:spcPct val="0"/>
        </a:spcBef>
        <a:spcAft>
          <a:spcPct val="0"/>
        </a:spcAft>
        <a:defRPr sz="77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l" defTabSz="2519680" rtl="0" eaLnBrk="0" fontAlgn="base" hangingPunct="0">
        <a:spcBef>
          <a:spcPct val="0"/>
        </a:spcBef>
        <a:spcAft>
          <a:spcPct val="0"/>
        </a:spcAft>
        <a:defRPr sz="77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l" defTabSz="2519680" rtl="0" fontAlgn="base">
        <a:spcBef>
          <a:spcPct val="0"/>
        </a:spcBef>
        <a:spcAft>
          <a:spcPct val="0"/>
        </a:spcAft>
        <a:defRPr sz="77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914400" algn="l" defTabSz="2519680" rtl="0" fontAlgn="base">
        <a:spcBef>
          <a:spcPct val="0"/>
        </a:spcBef>
        <a:spcAft>
          <a:spcPct val="0"/>
        </a:spcAft>
        <a:defRPr sz="77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371600" algn="l" defTabSz="2519680" rtl="0" fontAlgn="base">
        <a:spcBef>
          <a:spcPct val="0"/>
        </a:spcBef>
        <a:spcAft>
          <a:spcPct val="0"/>
        </a:spcAft>
        <a:defRPr sz="77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828800" algn="l" defTabSz="2519680" rtl="0" fontAlgn="base">
        <a:spcBef>
          <a:spcPct val="0"/>
        </a:spcBef>
        <a:spcAft>
          <a:spcPct val="0"/>
        </a:spcAft>
        <a:defRPr sz="7700" b="1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628650" indent="-628650" algn="l" defTabSz="2519680" rtl="0" eaLnBrk="0" fontAlgn="base" hangingPunct="0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4400" kern="1200" spc="150">
          <a:solidFill>
            <a:schemeClr val="tx1"/>
          </a:solidFill>
          <a:latin typeface="+mn-lt"/>
          <a:ea typeface="+mn-ea"/>
          <a:cs typeface="+mn-cs"/>
        </a:defRPr>
      </a:lvl1pPr>
      <a:lvl2pPr marL="1889125" indent="-628650" algn="l" defTabSz="2519680" rtl="0" eaLnBrk="0" fontAlgn="base" hangingPunct="0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4435475" algn="l"/>
        </a:tabLst>
        <a:defRPr sz="4400" kern="1200" spc="150">
          <a:solidFill>
            <a:schemeClr val="tx1"/>
          </a:solidFill>
          <a:latin typeface="+mn-lt"/>
          <a:ea typeface="+mn-ea"/>
          <a:cs typeface="+mn-cs"/>
        </a:defRPr>
      </a:lvl2pPr>
      <a:lvl3pPr marL="3149600" indent="-628650" algn="l" defTabSz="2519680" rtl="0" eaLnBrk="0" fontAlgn="base" hangingPunct="0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4435475" algn="l"/>
        </a:tabLst>
        <a:defRPr sz="4400" kern="1200" spc="150">
          <a:solidFill>
            <a:schemeClr val="tx1"/>
          </a:solidFill>
          <a:latin typeface="+mn-lt"/>
          <a:ea typeface="+mn-ea"/>
          <a:cs typeface="+mn-cs"/>
        </a:defRPr>
      </a:lvl3pPr>
      <a:lvl4pPr marL="4410075" indent="-628650" algn="l" defTabSz="2519680" rtl="0" eaLnBrk="0" fontAlgn="base" hangingPunct="0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4435475" algn="l"/>
        </a:tabLst>
        <a:defRPr sz="4400" kern="1200" spc="150">
          <a:solidFill>
            <a:schemeClr val="tx1"/>
          </a:solidFill>
          <a:latin typeface="+mn-lt"/>
          <a:ea typeface="+mn-ea"/>
          <a:cs typeface="+mn-cs"/>
        </a:defRPr>
      </a:lvl4pPr>
      <a:lvl5pPr marL="5669280" indent="-628650" algn="l" defTabSz="2519680" rtl="0" eaLnBrk="0" fontAlgn="base" hangingPunct="0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4435475" algn="l"/>
        </a:tabLst>
        <a:defRPr sz="4400" kern="1200" spc="150">
          <a:solidFill>
            <a:schemeClr val="tx1"/>
          </a:solidFill>
          <a:latin typeface="+mn-lt"/>
          <a:ea typeface="+mn-ea"/>
          <a:cs typeface="+mn-cs"/>
        </a:defRPr>
      </a:lvl5pPr>
      <a:lvl6pPr marL="6929755" indent="-629920" algn="l" defTabSz="2520315" rtl="0" eaLnBrk="1" latinLnBrk="0" hangingPunct="1">
        <a:lnSpc>
          <a:spcPct val="90000"/>
        </a:lnSpc>
        <a:spcBef>
          <a:spcPct val="277000"/>
        </a:spcBef>
        <a:buFont typeface="Arial" panose="020B0604020202020204" pitchFamily="34" charset="0"/>
        <a:buChar char="•"/>
        <a:defRPr sz="4960" kern="1200">
          <a:solidFill>
            <a:schemeClr val="tx1"/>
          </a:solidFill>
          <a:latin typeface="+mn-lt"/>
          <a:ea typeface="+mn-ea"/>
          <a:cs typeface="+mn-cs"/>
        </a:defRPr>
      </a:lvl6pPr>
      <a:lvl7pPr marL="8190230" indent="-629920" algn="l" defTabSz="2520315" rtl="0" eaLnBrk="1" latinLnBrk="0" hangingPunct="1">
        <a:lnSpc>
          <a:spcPct val="90000"/>
        </a:lnSpc>
        <a:spcBef>
          <a:spcPct val="277000"/>
        </a:spcBef>
        <a:buFont typeface="Arial" panose="020B0604020202020204" pitchFamily="34" charset="0"/>
        <a:buChar char="•"/>
        <a:defRPr sz="4960" kern="1200">
          <a:solidFill>
            <a:schemeClr val="tx1"/>
          </a:solidFill>
          <a:latin typeface="+mn-lt"/>
          <a:ea typeface="+mn-ea"/>
          <a:cs typeface="+mn-cs"/>
        </a:defRPr>
      </a:lvl7pPr>
      <a:lvl8pPr marL="9450070" indent="-629920" algn="l" defTabSz="2520315" rtl="0" eaLnBrk="1" latinLnBrk="0" hangingPunct="1">
        <a:lnSpc>
          <a:spcPct val="90000"/>
        </a:lnSpc>
        <a:spcBef>
          <a:spcPct val="277000"/>
        </a:spcBef>
        <a:buFont typeface="Arial" panose="020B0604020202020204" pitchFamily="34" charset="0"/>
        <a:buChar char="•"/>
        <a:defRPr sz="4960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10" indent="-629920" algn="l" defTabSz="2520315" rtl="0" eaLnBrk="1" latinLnBrk="0" hangingPunct="1">
        <a:lnSpc>
          <a:spcPct val="90000"/>
        </a:lnSpc>
        <a:spcBef>
          <a:spcPct val="277000"/>
        </a:spcBef>
        <a:buFont typeface="Arial" panose="020B0604020202020204" pitchFamily="34" charset="0"/>
        <a:buChar char="•"/>
        <a:defRPr sz="4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2520315" rtl="0" eaLnBrk="1" latinLnBrk="0" hangingPunct="1">
        <a:defRPr sz="4960" kern="1200">
          <a:solidFill>
            <a:schemeClr val="tx1"/>
          </a:solidFill>
          <a:latin typeface="+mn-lt"/>
          <a:ea typeface="+mn-ea"/>
          <a:cs typeface="+mn-cs"/>
        </a:defRPr>
      </a:lvl1pPr>
      <a:lvl2pPr marL="1259840" algn="l" defTabSz="2520315" rtl="0" eaLnBrk="1" latinLnBrk="0" hangingPunct="1">
        <a:defRPr sz="4960" kern="1200">
          <a:solidFill>
            <a:schemeClr val="tx1"/>
          </a:solidFill>
          <a:latin typeface="+mn-lt"/>
          <a:ea typeface="+mn-ea"/>
          <a:cs typeface="+mn-cs"/>
        </a:defRPr>
      </a:lvl2pPr>
      <a:lvl3pPr marL="2520315" algn="l" defTabSz="2520315" rtl="0" eaLnBrk="1" latinLnBrk="0" hangingPunct="1">
        <a:defRPr sz="4960" kern="1200">
          <a:solidFill>
            <a:schemeClr val="tx1"/>
          </a:solidFill>
          <a:latin typeface="+mn-lt"/>
          <a:ea typeface="+mn-ea"/>
          <a:cs typeface="+mn-cs"/>
        </a:defRPr>
      </a:lvl3pPr>
      <a:lvl4pPr marL="3780155" algn="l" defTabSz="2520315" rtl="0" eaLnBrk="1" latinLnBrk="0" hangingPunct="1">
        <a:defRPr sz="4960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5" algn="l" defTabSz="2520315" rtl="0" eaLnBrk="1" latinLnBrk="0" hangingPunct="1">
        <a:defRPr sz="4960" kern="1200">
          <a:solidFill>
            <a:schemeClr val="tx1"/>
          </a:solidFill>
          <a:latin typeface="+mn-lt"/>
          <a:ea typeface="+mn-ea"/>
          <a:cs typeface="+mn-cs"/>
        </a:defRPr>
      </a:lvl5pPr>
      <a:lvl6pPr marL="6299835" algn="l" defTabSz="2520315" rtl="0" eaLnBrk="1" latinLnBrk="0" hangingPunct="1">
        <a:defRPr sz="4960" kern="1200">
          <a:solidFill>
            <a:schemeClr val="tx1"/>
          </a:solidFill>
          <a:latin typeface="+mn-lt"/>
          <a:ea typeface="+mn-ea"/>
          <a:cs typeface="+mn-cs"/>
        </a:defRPr>
      </a:lvl6pPr>
      <a:lvl7pPr marL="7560310" algn="l" defTabSz="2520315" rtl="0" eaLnBrk="1" latinLnBrk="0" hangingPunct="1">
        <a:defRPr sz="4960" kern="1200">
          <a:solidFill>
            <a:schemeClr val="tx1"/>
          </a:solidFill>
          <a:latin typeface="+mn-lt"/>
          <a:ea typeface="+mn-ea"/>
          <a:cs typeface="+mn-cs"/>
        </a:defRPr>
      </a:lvl7pPr>
      <a:lvl8pPr marL="8820150" algn="l" defTabSz="2520315" rtl="0" eaLnBrk="1" latinLnBrk="0" hangingPunct="1">
        <a:defRPr sz="4960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90" algn="l" defTabSz="2520315" rtl="0" eaLnBrk="1" latinLnBrk="0" hangingPunct="1">
        <a:defRPr sz="4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9.xml"/><Relationship Id="rId4" Type="http://schemas.openxmlformats.org/officeDocument/2006/relationships/image" Target="../media/image2.jpeg"/><Relationship Id="rId3" Type="http://schemas.openxmlformats.org/officeDocument/2006/relationships/image" Target="../media/image1.jpeg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bject 7"/>
          <p:cNvSpPr/>
          <p:nvPr/>
        </p:nvSpPr>
        <p:spPr>
          <a:xfrm>
            <a:off x="0" y="0"/>
            <a:ext cx="25205055" cy="4969510"/>
          </a:xfrm>
          <a:custGeom>
            <a:avLst/>
            <a:gdLst/>
            <a:ahLst/>
            <a:cxnLst>
              <a:cxn ang="0">
                <a:pos x="0" y="41724133"/>
              </a:cxn>
              <a:cxn ang="0">
                <a:pos x="136561199" y="41724133"/>
              </a:cxn>
              <a:cxn ang="0">
                <a:pos x="136561199" y="0"/>
              </a:cxn>
              <a:cxn ang="0">
                <a:pos x="0" y="0"/>
              </a:cxn>
              <a:cxn ang="0">
                <a:pos x="0" y="41724133"/>
              </a:cxn>
            </a:cxnLst>
            <a:rect l="0" t="0" r="0" b="0"/>
            <a:pathLst>
              <a:path w="10828020" h="1991995">
                <a:moveTo>
                  <a:pt x="0" y="1991861"/>
                </a:moveTo>
                <a:lnTo>
                  <a:pt x="10827493" y="1991861"/>
                </a:lnTo>
                <a:lnTo>
                  <a:pt x="10827493" y="0"/>
                </a:lnTo>
                <a:lnTo>
                  <a:pt x="0" y="0"/>
                </a:lnTo>
                <a:lnTo>
                  <a:pt x="0" y="1991861"/>
                </a:lnTo>
                <a:close/>
              </a:path>
            </a:pathLst>
          </a:custGeom>
          <a:solidFill>
            <a:srgbClr val="0C4780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2" name="object 8"/>
          <p:cNvSpPr txBox="1"/>
          <p:nvPr/>
        </p:nvSpPr>
        <p:spPr>
          <a:xfrm>
            <a:off x="0" y="749300"/>
            <a:ext cx="24646890" cy="4079240"/>
          </a:xfrm>
          <a:prstGeom prst="rect">
            <a:avLst/>
          </a:prstGeom>
        </p:spPr>
        <p:txBody>
          <a:bodyPr wrap="square" lIns="0" tIns="16510" rIns="0" bIns="0">
            <a:spAutoFit/>
          </a:bodyPr>
          <a:lstStyle>
            <a:lvl1pPr algn="ctr" defTabSz="2519680" rtl="0" fontAlgn="base">
              <a:spcBef>
                <a:spcPct val="0"/>
              </a:spcBef>
              <a:spcAft>
                <a:spcPct val="0"/>
              </a:spcAft>
              <a:defRPr sz="14880" b="0" kern="1200" spc="6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zh-CN" altLang="zh-CN" sz="8800">
                <a:solidFill>
                  <a:srgbClr val="CCFFFF"/>
                </a:solidFill>
                <a:ea typeface="黑体" panose="02010609060101010101" pitchFamily="49" charset="-122"/>
                <a:sym typeface="+mn-ea"/>
              </a:rPr>
              <a:t>《</a:t>
            </a:r>
            <a:r>
              <a:rPr sz="8800">
                <a:solidFill>
                  <a:srgbClr val="CCFFFF"/>
                </a:solidFill>
                <a:ea typeface="黑体" panose="02010609060101010101" pitchFamily="49" charset="-122"/>
                <a:sym typeface="+mn-ea"/>
              </a:rPr>
              <a:t>东川区南部宜居生活单元DB01-01-03地块控制性详细规划（新编）</a:t>
            </a:r>
            <a:r>
              <a:rPr lang="en-US" altLang="zh-CN" sz="8800">
                <a:solidFill>
                  <a:srgbClr val="CCFFFF"/>
                </a:solidFill>
                <a:ea typeface="黑体" panose="02010609060101010101" pitchFamily="49" charset="-122"/>
                <a:sym typeface="+mn-ea"/>
              </a:rPr>
              <a:t>》</a:t>
            </a:r>
            <a:endParaRPr lang="en-US" altLang="zh-CN" sz="8800">
              <a:solidFill>
                <a:srgbClr val="CCFFFF"/>
              </a:solidFill>
              <a:ea typeface="黑体" panose="02010609060101010101" pitchFamily="49" charset="-122"/>
              <a:sym typeface="+mn-ea"/>
            </a:endParaRPr>
          </a:p>
          <a:p>
            <a:r>
              <a:rPr lang="en-US" altLang="zh-CN" sz="8800">
                <a:solidFill>
                  <a:srgbClr val="CCFFFF"/>
                </a:solidFill>
                <a:ea typeface="黑体" panose="02010609060101010101" pitchFamily="49" charset="-122"/>
                <a:sym typeface="+mn-ea"/>
              </a:rPr>
              <a:t>批前公示</a:t>
            </a:r>
            <a:endParaRPr kumimoji="0" lang="en-US" altLang="zh-CN" sz="8800" b="0" i="0" u="none" strike="noStrike" kern="1200" cap="none" normalizeH="0" baseline="0">
              <a:solidFill>
                <a:srgbClr val="CC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黑体" panose="02010609060101010101" pitchFamily="49" charset="-122"/>
              <a:cs typeface="+mj-cs"/>
              <a:sym typeface="+mn-ea"/>
            </a:endParaRPr>
          </a:p>
        </p:txBody>
      </p:sp>
      <p:sp>
        <p:nvSpPr>
          <p:cNvPr id="8196" name="object 7"/>
          <p:cNvSpPr/>
          <p:nvPr/>
        </p:nvSpPr>
        <p:spPr>
          <a:xfrm>
            <a:off x="-19050" y="44748450"/>
            <a:ext cx="25204738" cy="2043113"/>
          </a:xfrm>
          <a:custGeom>
            <a:avLst/>
            <a:gdLst/>
            <a:ahLst/>
            <a:cxnLst>
              <a:cxn ang="0">
                <a:pos x="0" y="41724133"/>
              </a:cxn>
              <a:cxn ang="0">
                <a:pos x="136561199" y="41724133"/>
              </a:cxn>
              <a:cxn ang="0">
                <a:pos x="136561199" y="0"/>
              </a:cxn>
              <a:cxn ang="0">
                <a:pos x="0" y="0"/>
              </a:cxn>
              <a:cxn ang="0">
                <a:pos x="0" y="41724133"/>
              </a:cxn>
            </a:cxnLst>
            <a:rect l="0" t="0" r="0" b="0"/>
            <a:pathLst>
              <a:path w="10828020" h="1991995">
                <a:moveTo>
                  <a:pt x="0" y="1991861"/>
                </a:moveTo>
                <a:lnTo>
                  <a:pt x="10827493" y="1991861"/>
                </a:lnTo>
                <a:lnTo>
                  <a:pt x="10827493" y="0"/>
                </a:lnTo>
                <a:lnTo>
                  <a:pt x="0" y="0"/>
                </a:lnTo>
                <a:lnTo>
                  <a:pt x="0" y="1991861"/>
                </a:lnTo>
                <a:close/>
              </a:path>
            </a:pathLst>
          </a:custGeom>
          <a:solidFill>
            <a:srgbClr val="0C4780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232" name="TextBox 81"/>
          <p:cNvSpPr txBox="1"/>
          <p:nvPr/>
        </p:nvSpPr>
        <p:spPr>
          <a:xfrm flipH="1">
            <a:off x="13113543" y="12177076"/>
            <a:ext cx="2266950" cy="8286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800" dirty="0">
                <a:latin typeface="Arial" panose="020B0604020202020204" pitchFamily="34" charset="0"/>
                <a:ea typeface="黑体" panose="02010609060101010101" pitchFamily="49" charset="-122"/>
              </a:rPr>
              <a:t>区位图</a:t>
            </a:r>
            <a:endParaRPr lang="zh-CN" altLang="en-US" sz="4800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0" name="TextBox 81"/>
          <p:cNvSpPr txBox="1"/>
          <p:nvPr/>
        </p:nvSpPr>
        <p:spPr>
          <a:xfrm flipH="1">
            <a:off x="703580" y="12174536"/>
            <a:ext cx="310515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800" dirty="0">
                <a:latin typeface="Arial" panose="020B0604020202020204" pitchFamily="34" charset="0"/>
                <a:ea typeface="黑体" panose="02010609060101010101" pitchFamily="49" charset="-122"/>
              </a:rPr>
              <a:t>规划简介</a:t>
            </a:r>
            <a:endParaRPr lang="zh-CN" altLang="en-US" sz="4800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4" name="TextBox 83"/>
          <p:cNvSpPr txBox="1"/>
          <p:nvPr/>
        </p:nvSpPr>
        <p:spPr>
          <a:xfrm>
            <a:off x="841375" y="13107035"/>
            <a:ext cx="11134090" cy="100634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914400" algn="just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797548545"/>
                </a:ext>
              </a:extLst>
            </a:pPr>
            <a:r>
              <a:rPr lang="zh-CN" altLang="en-US" sz="3595" dirty="0">
                <a:solidFill>
                  <a:schemeClr val="tx1"/>
                </a:solidFill>
                <a:sym typeface="+mn-ea"/>
              </a:rPr>
              <a:t>规划</a:t>
            </a:r>
            <a:r>
              <a:rPr lang="zh-CN" altLang="en-US" sz="3595" dirty="0">
                <a:solidFill>
                  <a:schemeClr val="tx1"/>
                </a:solidFill>
                <a:latin typeface="Arial" panose="020B0604020202020204" pitchFamily="34" charset="0"/>
              </a:rPr>
              <a:t>将</a:t>
            </a:r>
            <a:r>
              <a:rPr lang="zh-CN" altLang="en-US" sz="3595" dirty="0">
                <a:solidFill>
                  <a:schemeClr val="tx1"/>
                </a:solidFill>
                <a:sym typeface="+mn-ea"/>
              </a:rPr>
              <a:t>东川区绿能物流综合服务项目地块</a:t>
            </a:r>
            <a:r>
              <a:rPr lang="zh-CN" altLang="en-US" sz="3595" dirty="0">
                <a:solidFill>
                  <a:schemeClr val="tx1"/>
                </a:solidFill>
                <a:latin typeface="Arial" panose="020B0604020202020204" pitchFamily="34" charset="0"/>
              </a:rPr>
              <a:t>的功能定位为</a:t>
            </a:r>
            <a:r>
              <a:rPr lang="zh-CN" altLang="en-US" sz="3595" dirty="0">
                <a:solidFill>
                  <a:schemeClr val="tx1"/>
                </a:solidFill>
                <a:sym typeface="+mn-ea"/>
              </a:rPr>
              <a:t>公用设施营业网点用地，进一步</a:t>
            </a:r>
            <a:r>
              <a:rPr lang="zh-CN" altLang="en-US" sz="3595" dirty="0">
                <a:solidFill>
                  <a:schemeClr val="tx1"/>
                </a:solidFill>
                <a:sym typeface="+mn-ea"/>
              </a:rPr>
              <a:t>补齐新能源基础设施短板，</a:t>
            </a:r>
            <a:r>
              <a:rPr lang="zh-CN" altLang="en-US" sz="3595" dirty="0">
                <a:solidFill>
                  <a:schemeClr val="tx1"/>
                </a:solidFill>
                <a:sym typeface="+mn-ea"/>
              </a:rPr>
              <a:t>保障农夫山泉厂区物流配套、助力区域交通运输绿色低碳转型。规划明确</a:t>
            </a:r>
            <a:r>
              <a:rPr lang="zh-CN" altLang="en-US" sz="3595" dirty="0">
                <a:solidFill>
                  <a:schemeClr val="tx1"/>
                </a:solidFill>
                <a:latin typeface="Arial" panose="020B0604020202020204" pitchFamily="34" charset="0"/>
              </a:rPr>
              <a:t>土地使用及用地管控，规定开发强度：容积率</a:t>
            </a:r>
            <a:r>
              <a:rPr lang="zh-CN" altLang="en-US" sz="3595" dirty="0">
                <a:sym typeface="+mn-ea"/>
              </a:rPr>
              <a:t>不应超过</a:t>
            </a:r>
            <a:r>
              <a:rPr lang="en-US" sz="3595">
                <a:solidFill>
                  <a:schemeClr val="tx1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3.0</a:t>
            </a:r>
            <a:r>
              <a:rPr lang="zh-CN" altLang="en-US" sz="3595" dirty="0">
                <a:solidFill>
                  <a:schemeClr val="tx1"/>
                </a:solidFill>
                <a:latin typeface="Arial" panose="020B0604020202020204" pitchFamily="34" charset="0"/>
              </a:rPr>
              <a:t>，建筑密度不应超过</a:t>
            </a:r>
            <a:r>
              <a:rPr lang="en-US" altLang="zh-CN" sz="3595" dirty="0">
                <a:solidFill>
                  <a:schemeClr val="tx1"/>
                </a:solidFill>
                <a:latin typeface="Arial" panose="020B0604020202020204" pitchFamily="34" charset="0"/>
              </a:rPr>
              <a:t>60</a:t>
            </a:r>
            <a:r>
              <a:rPr lang="zh-CN" altLang="en-US" sz="3595" dirty="0">
                <a:solidFill>
                  <a:schemeClr val="tx1"/>
                </a:solidFill>
                <a:latin typeface="Arial" panose="020B0604020202020204" pitchFamily="34" charset="0"/>
              </a:rPr>
              <a:t>%，建筑高度不应超过</a:t>
            </a:r>
            <a:r>
              <a:rPr lang="en-US" altLang="zh-CN" sz="3595" dirty="0">
                <a:solidFill>
                  <a:schemeClr val="tx1"/>
                </a:solidFill>
                <a:latin typeface="Arial" panose="020B0604020202020204" pitchFamily="34" charset="0"/>
              </a:rPr>
              <a:t>24</a:t>
            </a:r>
            <a:r>
              <a:rPr lang="zh-CN" altLang="en-US" sz="3595" dirty="0">
                <a:solidFill>
                  <a:schemeClr val="tx1"/>
                </a:solidFill>
                <a:latin typeface="Arial" panose="020B0604020202020204" pitchFamily="34" charset="0"/>
              </a:rPr>
              <a:t>米，绿地率</a:t>
            </a:r>
            <a:r>
              <a:rPr lang="zh-CN" altLang="en-US" sz="3595">
                <a:solidFill>
                  <a:schemeClr val="tx1"/>
                </a:solidFill>
                <a:latin typeface="微软雅黑" panose="020B0503020204020204" pitchFamily="34" charset="-122"/>
                <a:sym typeface="+mn-ea"/>
              </a:rPr>
              <a:t>大于等于</a:t>
            </a:r>
            <a:r>
              <a:rPr lang="en-US" sz="3595">
                <a:solidFill>
                  <a:schemeClr val="tx1"/>
                </a:solidFill>
                <a:latin typeface="微软雅黑" panose="020B0503020204020204" pitchFamily="34" charset="-122"/>
                <a:sym typeface="+mn-ea"/>
              </a:rPr>
              <a:t>20</a:t>
            </a:r>
            <a:r>
              <a:rPr lang="zh-CN" altLang="en-US" sz="3595" dirty="0">
                <a:solidFill>
                  <a:schemeClr val="tx1"/>
                </a:solidFill>
                <a:sym typeface="+mn-ea"/>
              </a:rPr>
              <a:t>%，</a:t>
            </a:r>
            <a:r>
              <a:rPr lang="zh-CN" altLang="en-US" sz="3595" dirty="0">
                <a:solidFill>
                  <a:schemeClr val="tx1"/>
                </a:solidFill>
                <a:latin typeface="Arial" panose="020B0604020202020204" pitchFamily="34" charset="0"/>
              </a:rPr>
              <a:t>建筑间距控制和建筑退让控制应符合国家、地方相关法律法规及《昆明市城乡规划管理技术规定》；对</a:t>
            </a:r>
            <a:r>
              <a:rPr lang="zh-CN" altLang="en-US" sz="3595" dirty="0">
                <a:solidFill>
                  <a:schemeClr val="tx1"/>
                </a:solidFill>
                <a:sym typeface="+mn-ea"/>
              </a:rPr>
              <a:t>风貌塑造、</a:t>
            </a:r>
            <a:r>
              <a:rPr lang="zh-CN" altLang="en-US" sz="3595" dirty="0">
                <a:solidFill>
                  <a:schemeClr val="tx1"/>
                </a:solidFill>
                <a:latin typeface="Arial" panose="020B0604020202020204" pitchFamily="34" charset="0"/>
              </a:rPr>
              <a:t>综合交通、市政公用设施等内容进行引导性控制。规划</a:t>
            </a:r>
            <a:r>
              <a:rPr lang="zh-CN" altLang="en-US" sz="3595" dirty="0">
                <a:solidFill>
                  <a:schemeClr val="tx1"/>
                </a:solidFill>
                <a:sym typeface="+mn-ea"/>
              </a:rPr>
              <a:t>为东川区绿能物流综合服务项目地块开发建设提供依据，促</a:t>
            </a:r>
            <a:r>
              <a:rPr lang="zh-CN" altLang="en-US" sz="3595" dirty="0">
                <a:sym typeface="+mn-ea"/>
              </a:rPr>
              <a:t>进东川区绿能物流与经济社会可持续发展。</a:t>
            </a:r>
            <a:endParaRPr lang="zh-CN" altLang="en-US" sz="3595" dirty="0"/>
          </a:p>
        </p:txBody>
      </p:sp>
      <p:graphicFrame>
        <p:nvGraphicFramePr>
          <p:cNvPr id="10" name="表格 9"/>
          <p:cNvGraphicFramePr/>
          <p:nvPr>
            <p:custDataLst>
              <p:tags r:id="rId1"/>
            </p:custDataLst>
          </p:nvPr>
        </p:nvGraphicFramePr>
        <p:xfrm>
          <a:off x="699135" y="4970145"/>
          <a:ext cx="23900765" cy="7296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2230"/>
                <a:gridCol w="20028535"/>
              </a:tblGrid>
              <a:tr h="2733040">
                <a:tc>
                  <a:txBody>
                    <a:bodyPr/>
                    <a:p>
                      <a:pPr fontAlgn="auto">
                        <a:lnSpc>
                          <a:spcPts val="5200"/>
                        </a:lnSpc>
                        <a:buNone/>
                      </a:pPr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公示说明：</a:t>
                      </a:r>
                      <a:endParaRPr lang="zh-CN" altLang="en-US" sz="3600" b="1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p>
                      <a:pPr fontAlgn="auto">
                        <a:lnSpc>
                          <a:spcPts val="5200"/>
                        </a:lnSpc>
                        <a:buNone/>
                      </a:pPr>
                      <a:r>
                        <a:rPr sz="3600" b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为了指导东川区地块的开发建设，统筹安排规划范围内的土地使用和各项建设，保障东川区绿色交通</a:t>
                      </a:r>
                      <a:r>
                        <a:rPr lang="zh-CN" sz="3600" b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发展</a:t>
                      </a:r>
                      <a:r>
                        <a:rPr sz="3600" b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，</a:t>
                      </a:r>
                      <a:r>
                        <a:rPr lang="zh-CN" sz="3600" b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为东川区绿能物流综合服务项目地块</a:t>
                      </a:r>
                      <a:r>
                        <a:rPr lang="zh-CN" sz="3600" b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开发建设提供</a:t>
                      </a:r>
                      <a:r>
                        <a:rPr sz="3600" b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依据</a:t>
                      </a:r>
                      <a:r>
                        <a:rPr lang="zh-CN" sz="3600" b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，依据《昆明市东川区国土空间总体规划（</a:t>
                      </a:r>
                      <a:r>
                        <a:rPr lang="en-US" altLang="zh-CN" sz="3600" b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2021-2035</a:t>
                      </a:r>
                      <a:r>
                        <a:rPr lang="zh-CN" altLang="en-US" sz="3600" b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年</a:t>
                      </a:r>
                      <a:r>
                        <a:rPr lang="zh-CN" sz="3600" b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）2026年度动态维护》商业用地划定范围</a:t>
                      </a:r>
                      <a:r>
                        <a:rPr lang="zh-CN" sz="3600" b="0" dirty="0" smtClean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，编制此详细规划。</a:t>
                      </a:r>
                      <a:endParaRPr lang="zh-CN" altLang="en-US" sz="3600" b="0" dirty="0" smtClean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  <a:sym typeface="+mn-ea"/>
                      </a:endParaRPr>
                    </a:p>
                  </a:txBody>
                  <a:tcPr>
                    <a:noFill/>
                  </a:tcPr>
                </a:tc>
              </a:tr>
              <a:tr h="1165225">
                <a:tc>
                  <a:txBody>
                    <a:bodyPr/>
                    <a:p>
                      <a:pPr fontAlgn="auto">
                        <a:lnSpc>
                          <a:spcPts val="5200"/>
                        </a:lnSpc>
                        <a:buNone/>
                      </a:pPr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公示途径：</a:t>
                      </a:r>
                      <a:endParaRPr lang="zh-CN" altLang="en-US" sz="3600" b="1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p>
                      <a:pPr fontAlgn="auto">
                        <a:lnSpc>
                          <a:spcPts val="5200"/>
                        </a:lnSpc>
                        <a:buNone/>
                      </a:pPr>
                      <a:r>
                        <a:rPr lang="zh-CN" altLang="en-US" sz="360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昆明市东川区人民政府网</a:t>
                      </a:r>
                      <a:r>
                        <a:rPr lang="zh-CN" altLang="en-US" sz="3600" b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。</a:t>
                      </a:r>
                      <a:endParaRPr lang="zh-CN" altLang="en-US" sz="3600" b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  <a:sym typeface="+mn-ea"/>
                      </a:endParaRPr>
                    </a:p>
                  </a:txBody>
                  <a:tcPr>
                    <a:noFill/>
                  </a:tcPr>
                </a:tc>
              </a:tr>
              <a:tr h="1412240">
                <a:tc>
                  <a:txBody>
                    <a:bodyPr/>
                    <a:p>
                      <a:pPr fontAlgn="auto">
                        <a:lnSpc>
                          <a:spcPts val="5200"/>
                        </a:lnSpc>
                        <a:buNone/>
                      </a:pPr>
                      <a:r>
                        <a:rPr lang="zh-CN" altLang="en-US" sz="36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公示时间：</a:t>
                      </a:r>
                      <a:endParaRPr lang="zh-CN" altLang="en-US" sz="36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fontAlgn="auto">
                        <a:lnSpc>
                          <a:spcPts val="5200"/>
                        </a:lnSpc>
                        <a:buNone/>
                      </a:pPr>
                      <a:endParaRPr lang="zh-CN" altLang="en-US" sz="36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p>
                      <a:pPr fontAlgn="auto">
                        <a:lnSpc>
                          <a:spcPts val="5200"/>
                        </a:lnSpc>
                        <a:buNone/>
                      </a:pPr>
                      <a:r>
                        <a:rPr lang="en-US" sz="360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a:t>2026年8月31日—2026年9月29日</a:t>
                      </a:r>
                      <a:endParaRPr lang="en-US" sz="360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  <a:sym typeface="+mn-ea"/>
                      </a:endParaRPr>
                    </a:p>
                  </a:txBody>
                  <a:tcPr>
                    <a:noFill/>
                  </a:tcPr>
                </a:tc>
              </a:tr>
              <a:tr h="1985645">
                <a:tc>
                  <a:txBody>
                    <a:bodyPr/>
                    <a:p>
                      <a:pPr algn="l" fontAlgn="auto">
                        <a:lnSpc>
                          <a:spcPts val="5200"/>
                        </a:lnSpc>
                        <a:buNone/>
                      </a:pPr>
                      <a:r>
                        <a:rPr lang="zh-CN" altLang="en-US" sz="3600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意见反馈：</a:t>
                      </a:r>
                      <a:endParaRPr lang="zh-CN" altLang="en-US" sz="3600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p>
                      <a:pPr algn="l" fontAlgn="auto">
                        <a:lnSpc>
                          <a:spcPts val="5200"/>
                        </a:lnSpc>
                        <a:buNone/>
                      </a:pPr>
                      <a:r>
                        <a:rPr lang="zh-CN" sz="3600" dirty="0" smtClean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若对本规划有异议者，请于公示期内致电</a:t>
                      </a:r>
                      <a:r>
                        <a:rPr lang="en-US" altLang="zh-CN" sz="3600" dirty="0" smtClean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0871-62151658</a:t>
                      </a:r>
                      <a:r>
                        <a:rPr lang="zh-CN" altLang="en-US" sz="3600" dirty="0" smtClean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；或将意见建议邮寄至区自然资源局，并请注明“《东川区南部宜居生活单元DB01-01-03地块控制性详细规划（新编）》批前公示”字样</a:t>
                      </a:r>
                      <a:endParaRPr lang="zh-CN" altLang="en-US" sz="3600" dirty="0" smtClean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11" name="object 8"/>
          <p:cNvSpPr txBox="1"/>
          <p:nvPr/>
        </p:nvSpPr>
        <p:spPr>
          <a:xfrm>
            <a:off x="2433638" y="45011975"/>
            <a:ext cx="22064663" cy="1863090"/>
          </a:xfrm>
          <a:prstGeom prst="rect">
            <a:avLst/>
          </a:prstGeom>
        </p:spPr>
        <p:txBody>
          <a:bodyPr lIns="0" tIns="16510" rIns="0" bIns="0">
            <a:spAutoFit/>
          </a:bodyPr>
          <a:lstStyle>
            <a:lvl1pPr algn="ctr" defTabSz="2519680" rtl="0" fontAlgn="base">
              <a:spcBef>
                <a:spcPct val="0"/>
              </a:spcBef>
              <a:spcAft>
                <a:spcPct val="0"/>
              </a:spcAft>
              <a:defRPr sz="14880" b="0" kern="1200" spc="6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defTabSz="2519680" rtl="0" fontAlgn="base">
              <a:spcBef>
                <a:spcPct val="0"/>
              </a:spcBef>
              <a:spcAft>
                <a:spcPct val="0"/>
              </a:spcAft>
              <a:defRPr sz="77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r" fontAlgn="base"/>
            <a:r>
              <a:rPr lang="en-US" altLang="zh-CN" sz="6000">
                <a:solidFill>
                  <a:srgbClr val="CCFFFF"/>
                </a:solidFill>
                <a:ea typeface="黑体" panose="02010609060101010101" pitchFamily="49" charset="-122"/>
                <a:sym typeface="+mn-ea"/>
              </a:rPr>
              <a:t>     </a:t>
            </a:r>
            <a:r>
              <a:rPr lang="zh-CN" altLang="en-US" sz="6000">
                <a:solidFill>
                  <a:srgbClr val="CCFFFF"/>
                </a:solidFill>
                <a:ea typeface="黑体" panose="02010609060101010101" pitchFamily="49" charset="-122"/>
                <a:sym typeface="+mn-ea"/>
              </a:rPr>
              <a:t>昆明市</a:t>
            </a:r>
            <a:r>
              <a:rPr lang="zh-CN" altLang="en-US" sz="6000">
                <a:solidFill>
                  <a:srgbClr val="CCFFFF"/>
                </a:solidFill>
                <a:ea typeface="黑体" panose="02010609060101010101" pitchFamily="49" charset="-122"/>
                <a:sym typeface="+mn-ea"/>
              </a:rPr>
              <a:t>东川区人民政府     </a:t>
            </a:r>
            <a:r>
              <a:rPr lang="zh-CN" sz="6000">
                <a:solidFill>
                  <a:srgbClr val="CCFFFF"/>
                </a:solidFill>
                <a:ea typeface="黑体" panose="02010609060101010101" pitchFamily="49" charset="-122"/>
                <a:sym typeface="+mn-ea"/>
              </a:rPr>
              <a:t>昆明市东川区自然资源局</a:t>
            </a:r>
            <a:endParaRPr kumimoji="0" lang="zh-CN" altLang="en-US" sz="6000" b="0" i="0" u="none" strike="noStrike" kern="1200" cap="none" spc="-90" normalizeH="0" baseline="0" noProof="0" dirty="0">
              <a:ln>
                <a:noFill/>
              </a:ln>
              <a:solidFill>
                <a:srgbClr val="CC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黑体" panose="02010609060101010101" pitchFamily="49" charset="-122"/>
              <a:cs typeface="+mj-cs"/>
              <a:sym typeface="+mn-ea"/>
            </a:endParaRPr>
          </a:p>
          <a:p>
            <a:pPr algn="r" fontAlgn="base"/>
            <a:endParaRPr kumimoji="0" lang="zh-CN" altLang="en-US" sz="6000" b="0" i="0" u="none" strike="noStrike" kern="1200" cap="none" spc="-90" normalizeH="0" baseline="0" noProof="0" dirty="0">
              <a:ln>
                <a:noFill/>
              </a:ln>
              <a:solidFill>
                <a:srgbClr val="CC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黑体" panose="02010609060101010101" pitchFamily="49" charset="-122"/>
              <a:cs typeface="+mj-cs"/>
              <a:sym typeface="+mn-ea"/>
            </a:endParaRPr>
          </a:p>
        </p:txBody>
      </p:sp>
      <p:sp>
        <p:nvSpPr>
          <p:cNvPr id="4" name="TextBox 81"/>
          <p:cNvSpPr txBox="1"/>
          <p:nvPr/>
        </p:nvSpPr>
        <p:spPr>
          <a:xfrm>
            <a:off x="841375" y="41013380"/>
            <a:ext cx="848233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800" dirty="0">
                <a:latin typeface="Arial" panose="020B0604020202020204" pitchFamily="34" charset="0"/>
                <a:ea typeface="黑体" panose="02010609060101010101" pitchFamily="49" charset="-122"/>
              </a:rPr>
              <a:t>详细规划用地规划指标表</a:t>
            </a:r>
            <a:endParaRPr lang="en-US" altLang="zh-CN" sz="4800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647700" y="42082721"/>
            <a:ext cx="23999190" cy="2517284"/>
            <a:chOff x="902" y="41929"/>
            <a:chExt cx="37794" cy="7754"/>
          </a:xfrm>
        </p:grpSpPr>
        <p:sp>
          <p:nvSpPr>
            <p:cNvPr id="13" name="TextBox 83"/>
            <p:cNvSpPr txBox="1"/>
            <p:nvPr/>
          </p:nvSpPr>
          <p:spPr>
            <a:xfrm>
              <a:off x="2031" y="48376"/>
              <a:ext cx="16110" cy="130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algn="ctr"/>
              <a:endParaRPr lang="zh-CN" altLang="en-US" sz="4800" dirty="0"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902" y="41929"/>
              <a:ext cx="37794" cy="3343"/>
            </a:xfrm>
            <a:prstGeom prst="rect">
              <a:avLst/>
            </a:prstGeom>
            <a:noFill/>
            <a:ln w="793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aphicFrame>
        <p:nvGraphicFramePr>
          <p:cNvPr id="44" name="表格 43"/>
          <p:cNvGraphicFramePr/>
          <p:nvPr>
            <p:custDataLst>
              <p:tags r:id="rId2"/>
            </p:custDataLst>
          </p:nvPr>
        </p:nvGraphicFramePr>
        <p:xfrm>
          <a:off x="647700" y="42096690"/>
          <a:ext cx="23997920" cy="105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0700"/>
                <a:gridCol w="1587500"/>
                <a:gridCol w="2891155"/>
                <a:gridCol w="2327910"/>
                <a:gridCol w="1652270"/>
                <a:gridCol w="2050415"/>
                <a:gridCol w="2369185"/>
                <a:gridCol w="2134870"/>
                <a:gridCol w="3182620"/>
                <a:gridCol w="1473835"/>
                <a:gridCol w="1585595"/>
                <a:gridCol w="951865"/>
              </a:tblGrid>
              <a:tr h="5137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地块编号</a:t>
                      </a:r>
                      <a:endParaRPr lang="zh-CN" altLang="en-US" sz="20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用地代码</a:t>
                      </a:r>
                      <a:endParaRPr lang="zh-CN" altLang="en-US" sz="20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用地性质</a:t>
                      </a:r>
                      <a:endParaRPr lang="zh-CN" altLang="en-US" sz="20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用地面积（公顷）</a:t>
                      </a:r>
                      <a:endParaRPr lang="zh-CN" altLang="en-US" sz="20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容积率</a:t>
                      </a:r>
                      <a:endParaRPr lang="zh-CN" altLang="en-US" sz="20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建筑密度（%）</a:t>
                      </a:r>
                      <a:endParaRPr lang="zh-CN" altLang="en-US" sz="20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建筑限高（米）</a:t>
                      </a:r>
                      <a:endParaRPr lang="zh-CN" altLang="en-US" sz="20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绿地率（%）</a:t>
                      </a:r>
                      <a:endParaRPr lang="zh-CN" altLang="en-US" sz="20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zh-CN" sz="20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配套设施</a:t>
                      </a:r>
                      <a:endParaRPr lang="zh-CN" altLang="en-US" sz="20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用地状态</a:t>
                      </a:r>
                      <a:endParaRPr lang="zh-CN" altLang="en-US" sz="20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用地兼容</a:t>
                      </a:r>
                      <a:endParaRPr lang="zh-CN" altLang="en-US" sz="20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20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备注</a:t>
                      </a:r>
                      <a:endParaRPr lang="zh-CN" altLang="en-US" sz="20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9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20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DB01-01-03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090105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20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公用设施营业网点</a:t>
                      </a:r>
                      <a:r>
                        <a:rPr lang="zh-CN" sz="20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用地</a:t>
                      </a:r>
                      <a:endParaRPr lang="zh-CN" altLang="en-US" sz="20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0.8222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FAR≤3.0</a:t>
                      </a:r>
                      <a:endParaRPr lang="en-US" sz="20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≤60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≤24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≥20</a:t>
                      </a:r>
                      <a:endParaRPr lang="en-US" sz="20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20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— —</a:t>
                      </a:r>
                      <a:endParaRPr lang="en-US" altLang="zh-CN" sz="20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20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未建</a:t>
                      </a:r>
                      <a:endParaRPr lang="zh-CN" altLang="en-US" sz="20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1" name="图片 50" descr="D:\东川区单地块控规\精神病院南侧商业地块\文本、说明书\规划文本说明书20260716\说明区位图\道路交通.jpg道路交通"/>
          <p:cNvPicPr>
            <a:picLocks noChangeAspect="1"/>
          </p:cNvPicPr>
          <p:nvPr/>
        </p:nvPicPr>
        <p:blipFill>
          <a:blip r:embed="rId3"/>
          <a:srcRect l="1240" t="7017" b="11682"/>
          <a:stretch>
            <a:fillRect/>
          </a:stretch>
        </p:blipFill>
        <p:spPr>
          <a:xfrm>
            <a:off x="13114655" y="13106400"/>
            <a:ext cx="11484610" cy="9988550"/>
          </a:xfrm>
          <a:prstGeom prst="rect">
            <a:avLst/>
          </a:prstGeom>
        </p:spPr>
      </p:pic>
      <p:pic>
        <p:nvPicPr>
          <p:cNvPr id="22" name="图片 21" descr="D:\东川区单地块控规\精神病院南侧商业地块\文本、说明书\规划文本说明书20260716\东川区南部宜居生活单元DB01-01-03地块控制性详细规划（新编）20260818\法定文件\图则.jpg图则"/>
          <p:cNvPicPr>
            <a:picLocks noChangeAspect="1"/>
          </p:cNvPicPr>
          <p:nvPr/>
        </p:nvPicPr>
        <p:blipFill>
          <a:blip r:embed="rId4"/>
          <a:srcRect l="565" r="1793"/>
          <a:stretch>
            <a:fillRect/>
          </a:stretch>
        </p:blipFill>
        <p:spPr>
          <a:xfrm>
            <a:off x="142240" y="23135590"/>
            <a:ext cx="24672290" cy="17862550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13113385" y="13106400"/>
            <a:ext cx="11513820" cy="10029190"/>
          </a:xfrm>
          <a:prstGeom prst="rect">
            <a:avLst/>
          </a:prstGeom>
          <a:noFill/>
          <a:ln w="793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47700" y="13106400"/>
            <a:ext cx="11513820" cy="10029190"/>
          </a:xfrm>
          <a:prstGeom prst="rect">
            <a:avLst/>
          </a:prstGeom>
          <a:noFill/>
          <a:ln w="793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p="http://schemas.openxmlformats.org/presentationml/2006/main">
  <p:tag name="COMMONDATA" val="eyJoZGlkIjoiNmYwMGMzMWRhZDM4ZDUwMjMyYTIyOWI3Nzk3NjQ4ODUifQ==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7.xml><?xml version="1.0" encoding="utf-8"?>
<p:tagLst xmlns:p="http://schemas.openxmlformats.org/presentationml/2006/main">
  <p:tag name="KSO_WM_UNIT_TABLE_BEAUTIFY" val="smartTable{84cc7117-2ca4-4954-b6b8-96812e3ef7b5}"/>
</p:tagLst>
</file>

<file path=ppt/tags/tag8.xml><?xml version="1.0" encoding="utf-8"?>
<p:tagLst xmlns:p="http://schemas.openxmlformats.org/presentationml/2006/main">
  <p:tag name="KSO_WM_UNIT_TABLE_BEAUTIFY" val="smartTable{48e54ece-4dc4-4605-b8e9-e8d26edc8381}"/>
</p:tagLst>
</file>

<file path=ppt/tags/tag9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743</Words>
  <Application>WPS 演示</Application>
  <PresentationFormat>自定义</PresentationFormat>
  <Paragraphs>79</Paragraphs>
  <Slides>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Arial</vt:lpstr>
      <vt:lpstr>宋体</vt:lpstr>
      <vt:lpstr>Wingdings</vt:lpstr>
      <vt:lpstr>微软雅黑</vt:lpstr>
      <vt:lpstr>黑体</vt:lpstr>
      <vt:lpstr>Arial Unicode MS</vt:lpstr>
      <vt:lpstr>1_Office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昆明市西山区自然资源局</dc:title>
  <dc:creator>Administrator</dc:creator>
  <cp:lastModifiedBy>夏涛</cp:lastModifiedBy>
  <cp:revision>346</cp:revision>
  <dcterms:created xsi:type="dcterms:W3CDTF">2019-06-19T02:08:00Z</dcterms:created>
  <dcterms:modified xsi:type="dcterms:W3CDTF">2026-08-31T02:48:35Z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2052-12.1.0.15336</vt:lpwstr>
  </property>
  <property fmtid="{D5CDD505-2E9C-101B-9397-08002B2CF9AE}" pid="3" name="ICV">
    <vt:lpwstr>534D21173769458E9DBFB945D84A4F27</vt:lpwstr>
  </property>
</Properties>
</file>